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8" r:id="rId6"/>
    <p:sldId id="273" r:id="rId7"/>
    <p:sldId id="274" r:id="rId8"/>
    <p:sldId id="275" r:id="rId9"/>
    <p:sldId id="278" r:id="rId10"/>
    <p:sldId id="280" r:id="rId11"/>
    <p:sldId id="282" r:id="rId12"/>
    <p:sldId id="283" r:id="rId13"/>
    <p:sldId id="284" r:id="rId14"/>
    <p:sldId id="277" r:id="rId15"/>
    <p:sldId id="271" r:id="rId16"/>
    <p:sldId id="279" r:id="rId17"/>
    <p:sldId id="272" r:id="rId18"/>
    <p:sldId id="281" r:id="rId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1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83278-2F84-4CAC-978B-C037305F6854}" v="718" dt="2022-10-01T06:40:33.686"/>
    <p1510:client id="{1CD59608-DA02-45EA-8FBE-16B1A038590C}" v="1611" dt="2022-10-01T09:57:42.974"/>
    <p1510:client id="{FE1BE319-ED9A-4382-B73B-52C2DC4DE642}" v="6814" dt="2022-10-01T09:59:25.1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64068" y="0"/>
            <a:ext cx="957036" cy="95554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1" y="99136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292">
            <a:solidFill>
              <a:srgbClr val="375F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644640"/>
            <a:ext cx="9144000" cy="222885"/>
          </a:xfrm>
          <a:custGeom>
            <a:avLst/>
            <a:gdLst/>
            <a:ahLst/>
            <a:cxnLst/>
            <a:rect l="l" t="t" r="r" b="b"/>
            <a:pathLst>
              <a:path w="9144000" h="222884">
                <a:moveTo>
                  <a:pt x="0" y="222503"/>
                </a:moveTo>
                <a:lnTo>
                  <a:pt x="9144000" y="222503"/>
                </a:lnTo>
                <a:lnTo>
                  <a:pt x="9144000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86489" y="6448044"/>
            <a:ext cx="1645318" cy="1717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07643" y="2215372"/>
            <a:ext cx="5252513" cy="3281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9486" y="2443048"/>
            <a:ext cx="8610600" cy="163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34373" y="6674383"/>
            <a:ext cx="25654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360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70886" y="212216"/>
            <a:ext cx="460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solidFill>
                  <a:srgbClr val="FFFFFF"/>
                </a:solidFill>
                <a:latin typeface="Franklin Gothic Medium"/>
                <a:cs typeface="Franklin Gothic Medium"/>
              </a:rPr>
              <a:t>INDIAN</a:t>
            </a:r>
            <a:r>
              <a:rPr sz="1800" spc="-5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25">
                <a:solidFill>
                  <a:srgbClr val="FFFFFF"/>
                </a:solidFill>
                <a:latin typeface="Franklin Gothic Medium"/>
                <a:cs typeface="Franklin Gothic Medium"/>
              </a:rPr>
              <a:t>INSTITUTE</a:t>
            </a:r>
            <a:r>
              <a:rPr sz="1800" spc="1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35">
                <a:solidFill>
                  <a:srgbClr val="FFFFFF"/>
                </a:solidFill>
                <a:latin typeface="Franklin Gothic Medium"/>
                <a:cs typeface="Franklin Gothic Medium"/>
              </a:rPr>
              <a:t>OF</a:t>
            </a:r>
            <a:r>
              <a:rPr sz="1800" spc="-2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>
                <a:solidFill>
                  <a:srgbClr val="FFFFFF"/>
                </a:solidFill>
                <a:latin typeface="Franklin Gothic Medium"/>
                <a:cs typeface="Franklin Gothic Medium"/>
              </a:rPr>
              <a:t>TECHNOLOGY</a:t>
            </a:r>
            <a:r>
              <a:rPr sz="1800" spc="-35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1800" spc="20">
                <a:solidFill>
                  <a:srgbClr val="FFFFFF"/>
                </a:solidFill>
                <a:latin typeface="Franklin Gothic Medium"/>
                <a:cs typeface="Franklin Gothic Medium"/>
              </a:rPr>
              <a:t>ROORKEE</a:t>
            </a:r>
            <a:endParaRPr sz="1800">
              <a:latin typeface="Franklin Gothic Medium"/>
              <a:cs typeface="Franklin Gothic Medium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77428" y="-37708"/>
            <a:ext cx="755903" cy="731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06339"/>
            <a:ext cx="9133332" cy="18516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5474" y="1057330"/>
            <a:ext cx="8379017" cy="1059264"/>
          </a:xfrm>
          <a:prstGeom prst="rect">
            <a:avLst/>
          </a:prstGeom>
        </p:spPr>
        <p:txBody>
          <a:bodyPr vert="horz" wrap="square" lIns="0" tIns="73660" rIns="0" bIns="0" rtlCol="0" anchor="t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Real-Time Object Detection and Face Recognition    on Raspberry Pi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8773F-94C3-98AA-D947-79AF09F12D93}"/>
              </a:ext>
            </a:extLst>
          </p:cNvPr>
          <p:cNvSpPr txBox="1"/>
          <p:nvPr/>
        </p:nvSpPr>
        <p:spPr>
          <a:xfrm>
            <a:off x="2784504" y="4202798"/>
            <a:ext cx="434483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>
                <a:latin typeface="Arial Rounded MT Bold"/>
              </a:rPr>
              <a:t> </a:t>
            </a:r>
            <a:r>
              <a:rPr lang="en-IN" sz="2000">
                <a:latin typeface="Amasis MT Pro Medium" panose="02040604050005020304" pitchFamily="18" charset="0"/>
              </a:rPr>
              <a:t>Eklavya Kumar  (20116032)</a:t>
            </a:r>
          </a:p>
          <a:p>
            <a:r>
              <a:rPr lang="en-IN" sz="2000">
                <a:latin typeface="Amasis MT Pro Medium" panose="02040604050005020304" pitchFamily="18" charset="0"/>
              </a:rPr>
              <a:t> Ritik Madan        (20116078)</a:t>
            </a:r>
          </a:p>
          <a:p>
            <a:r>
              <a:rPr lang="en-IN" sz="2000">
                <a:latin typeface="Amasis MT Pro Medium" panose="02040604050005020304" pitchFamily="18" charset="0"/>
              </a:rPr>
              <a:t> Jatin Kumar       (20116041)</a:t>
            </a:r>
            <a:endParaRPr lang="en-US" sz="2000">
              <a:latin typeface="Amasis MT Pro Medium" panose="02040604050005020304" pitchFamily="18" charset="0"/>
            </a:endParaRPr>
          </a:p>
        </p:txBody>
      </p:sp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CD655A9E-CC7E-6389-D06E-415B44C805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0" r="17833"/>
          <a:stretch/>
        </p:blipFill>
        <p:spPr>
          <a:xfrm>
            <a:off x="1393945" y="2253801"/>
            <a:ext cx="3151599" cy="181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group of men&#10;&#10;Description automatically generated with low confidence">
            <a:extLst>
              <a:ext uri="{FF2B5EF4-FFF2-40B4-BE49-F238E27FC236}">
                <a16:creationId xmlns:a16="http://schemas.microsoft.com/office/drawing/2014/main" id="{EB44518F-52CE-EA60-FE9F-8C4B524CE8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2" t="6216" r="3704"/>
          <a:stretch/>
        </p:blipFill>
        <p:spPr>
          <a:xfrm>
            <a:off x="4956923" y="2219993"/>
            <a:ext cx="3236495" cy="181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E481-E4F9-2585-95BD-C14CCB3A1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492443"/>
          </a:xfrm>
        </p:spPr>
        <p:txBody>
          <a:bodyPr/>
          <a:lstStyle/>
          <a:p>
            <a:r>
              <a:rPr lang="en-IN" dirty="0"/>
              <a:t>Open-CV and 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20CB6-7DB7-22A8-6DC8-C2BC1DEBA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218" y="1292979"/>
            <a:ext cx="8610600" cy="1200329"/>
          </a:xfrm>
        </p:spPr>
        <p:txBody>
          <a:bodyPr/>
          <a:lstStyle/>
          <a:p>
            <a:r>
              <a:rPr lang="en-US" sz="2000" b="1" i="0" dirty="0">
                <a:effectLst/>
                <a:latin typeface="+mj-lt"/>
              </a:rPr>
              <a:t>Open-Source Computer Vision Library: </a:t>
            </a:r>
            <a:r>
              <a:rPr lang="en-US" sz="2000" i="0">
                <a:effectLst/>
                <a:latin typeface="+mn-lt"/>
              </a:rPr>
              <a:t>It is a huge open-source library which makes contains tools that makes our life easier while dealing with techniques like object detection, image recognition.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BD3AF9D-1F2D-2F08-360F-CFF4029B1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22" y="3244598"/>
            <a:ext cx="4766272" cy="23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2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Hardware configuration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86B9A8-B76C-B828-3FE9-4F616DF6E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73" y="1143012"/>
            <a:ext cx="8867140" cy="110799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>
                <a:latin typeface="+mn-lt"/>
              </a:rPr>
              <a:t>The hardware implementation is done in Raspberry pi embedded system for </a:t>
            </a:r>
            <a:r>
              <a:rPr lang="en-US" b="1">
                <a:latin typeface="+mn-lt"/>
              </a:rPr>
              <a:t>Real-Time Object Detection </a:t>
            </a:r>
            <a:r>
              <a:rPr lang="en-US">
                <a:latin typeface="+mn-lt"/>
              </a:rPr>
              <a:t>using a live video feed from a webcam interfaced with raspberry pi.</a:t>
            </a:r>
            <a:endParaRPr lang="en-US" b="1"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11</a:t>
            </a:fld>
            <a:endParaRPr/>
          </a:p>
        </p:txBody>
      </p:sp>
      <p:pic>
        <p:nvPicPr>
          <p:cNvPr id="3" name="Picture 2" descr="A picture containing floor">
            <a:extLst>
              <a:ext uri="{FF2B5EF4-FFF2-40B4-BE49-F238E27FC236}">
                <a16:creationId xmlns:a16="http://schemas.microsoft.com/office/drawing/2014/main" id="{4E3BB2C0-3A20-C4C3-4ABC-9FEFE9D2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7" t="1546" r="22527" b="3093"/>
          <a:stretch/>
        </p:blipFill>
        <p:spPr>
          <a:xfrm>
            <a:off x="2200921" y="2655806"/>
            <a:ext cx="472440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7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/>
              <a:t>Results</a:t>
            </a:r>
            <a:endParaRPr spc="-1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7A859-733F-A853-619B-23B8E6376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73" y="1239340"/>
            <a:ext cx="8610600" cy="738664"/>
          </a:xfrm>
        </p:spPr>
        <p:txBody>
          <a:bodyPr/>
          <a:lstStyle/>
          <a:p>
            <a:r>
              <a:rPr lang="en-US">
                <a:latin typeface="+mn-lt"/>
              </a:rPr>
              <a:t>We have successful tested our Embedded system for object detection in live video feed raspberry pi.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12</a:t>
            </a:fld>
            <a:endParaRPr/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48208F-E1C8-2CA7-0F70-319832DD8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19834"/>
          <a:stretch/>
        </p:blipFill>
        <p:spPr>
          <a:xfrm>
            <a:off x="1226819" y="2268793"/>
            <a:ext cx="620268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with a computer and remote controls&#10;&#10;Description automatically generated with low confidence">
            <a:extLst>
              <a:ext uri="{FF2B5EF4-FFF2-40B4-BE49-F238E27FC236}">
                <a16:creationId xmlns:a16="http://schemas.microsoft.com/office/drawing/2014/main" id="{D360B753-7265-A08A-995D-F125C5635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" t="2305" r="30636" b="4129"/>
          <a:stretch/>
        </p:blipFill>
        <p:spPr>
          <a:xfrm>
            <a:off x="502514" y="1695940"/>
            <a:ext cx="4541519" cy="3466119"/>
          </a:xfrm>
          <a:prstGeom prst="rect">
            <a:avLst/>
          </a:prstGeom>
        </p:spPr>
      </p:pic>
      <p:pic>
        <p:nvPicPr>
          <p:cNvPr id="11" name="Picture 10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045A9E5-E8C7-3BED-A5C6-088206E816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33" t="15764" r="8167" b="12593"/>
          <a:stretch/>
        </p:blipFill>
        <p:spPr>
          <a:xfrm>
            <a:off x="5320536" y="1695940"/>
            <a:ext cx="3655418" cy="3466119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F9E834E5-57EE-3ED7-90D9-1317809F9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486" y="197865"/>
            <a:ext cx="862502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/>
              <a:t>Results</a:t>
            </a:r>
            <a:endParaRPr spc="-10"/>
          </a:p>
        </p:txBody>
      </p:sp>
    </p:spTree>
    <p:extLst>
      <p:ext uri="{BB962C8B-B14F-4D97-AF65-F5344CB8AC3E}">
        <p14:creationId xmlns:p14="http://schemas.microsoft.com/office/powerpoint/2010/main" val="295256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/>
              <a:t>Future Work</a:t>
            </a:r>
            <a:endParaRPr spc="-1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DD11E-E380-AE8F-6294-4DB943D7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773" y="1239341"/>
            <a:ext cx="8610600" cy="369332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14</a:t>
            </a:fld>
            <a:endParaRPr/>
          </a:p>
        </p:txBody>
      </p:sp>
      <p:pic>
        <p:nvPicPr>
          <p:cNvPr id="2050" name="Picture 2" descr="Face Detection with the Faster R-CNN – arXiv Vanity">
            <a:extLst>
              <a:ext uri="{FF2B5EF4-FFF2-40B4-BE49-F238E27FC236}">
                <a16:creationId xmlns:a16="http://schemas.microsoft.com/office/drawing/2014/main" id="{2FE749D7-EDAA-BFEC-0143-03490F90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8" y="3116580"/>
            <a:ext cx="43148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D2E46-0014-EADB-02B2-E48589DD368D}"/>
              </a:ext>
            </a:extLst>
          </p:cNvPr>
          <p:cNvSpPr txBox="1"/>
          <p:nvPr/>
        </p:nvSpPr>
        <p:spPr>
          <a:xfrm>
            <a:off x="223772" y="1239341"/>
            <a:ext cx="7701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Face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5D482-24B4-BD5F-FF5F-0C59244DA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1" t="3460" r="5391"/>
          <a:stretch/>
        </p:blipFill>
        <p:spPr>
          <a:xfrm>
            <a:off x="4674741" y="3116580"/>
            <a:ext cx="4159632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B64BD3-DE8F-1282-57A1-0BDD986A5487}"/>
              </a:ext>
            </a:extLst>
          </p:cNvPr>
          <p:cNvSpPr txBox="1"/>
          <p:nvPr/>
        </p:nvSpPr>
        <p:spPr>
          <a:xfrm>
            <a:off x="739302" y="1803988"/>
            <a:ext cx="7185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 future we will going to add Face recognition and improve our database</a:t>
            </a:r>
          </a:p>
        </p:txBody>
      </p:sp>
    </p:spTree>
    <p:extLst>
      <p:ext uri="{BB962C8B-B14F-4D97-AF65-F5344CB8AC3E}">
        <p14:creationId xmlns:p14="http://schemas.microsoft.com/office/powerpoint/2010/main" val="280649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CA82D9-D8B4-3B14-6C5D-D6CDC967C5EE}"/>
              </a:ext>
            </a:extLst>
          </p:cNvPr>
          <p:cNvSpPr txBox="1"/>
          <p:nvPr/>
        </p:nvSpPr>
        <p:spPr>
          <a:xfrm>
            <a:off x="3124199" y="3044279"/>
            <a:ext cx="289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THANKYOU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7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DEBCE-3BD2-2E25-C7DA-CC72729DF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043" y="1318022"/>
            <a:ext cx="8610600" cy="62786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>
                <a:latin typeface="+mj-lt"/>
              </a:rPr>
              <a:t>Training Deep Neural Network for Object Detection</a:t>
            </a: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>
                <a:latin typeface="+mj-lt"/>
              </a:rPr>
              <a:t>Convolution Neural Network (CNN)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>
                <a:latin typeface="+mj-lt"/>
              </a:rPr>
              <a:t>Open-CV and Code</a:t>
            </a:r>
          </a:p>
          <a:p>
            <a:endParaRPr lang="en-IN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Hardware configuration</a:t>
            </a:r>
            <a:endParaRPr lang="en-IN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Results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latin typeface="+mj-lt"/>
              </a:rPr>
              <a:t>Future Works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I</a:t>
            </a:r>
            <a:r>
              <a:rPr spc="-35"/>
              <a:t>n</a:t>
            </a:r>
            <a:r>
              <a:t>t</a:t>
            </a:r>
            <a:r>
              <a:rPr spc="-30"/>
              <a:t>r</a:t>
            </a:r>
            <a:r>
              <a:t>oducti</a:t>
            </a:r>
            <a:r>
              <a:rPr lang="en-US"/>
              <a:t>o</a:t>
            </a:r>
            <a:r>
              <a:t>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EA7F4-2F72-4056-7373-DC7E5704A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913" y="1273663"/>
            <a:ext cx="8610600" cy="5109091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masis MT Pro"/>
              </a:rPr>
              <a:t>Computer vision enables the machines to process and analyze digital images and videos. One of the major application of computer vision is object identification.</a:t>
            </a:r>
            <a:endParaRPr lang="en-US" sz="2000" dirty="0">
              <a:latin typeface="Amasis MT Pro" panose="020405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atin typeface="Amasis MT Pro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masis MT Pro"/>
              </a:rPr>
              <a:t>Object detection is done using Artificial Neural Networks (ANNs).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atin typeface="Amasis MT Pro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Calibri" panose="020F0502020204030204" pitchFamily="34" charset="0"/>
              </a:rPr>
              <a:t>A Neural Network is a mathematical function. It is defined by a bunch of neurons or nodes connected to each other in form of layers.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masis MT Pro"/>
              </a:rPr>
              <a:t>Neural Networks are trained with a large dataset (like images)</a:t>
            </a:r>
          </a:p>
          <a:p>
            <a:r>
              <a:rPr lang="en-US" sz="2000" dirty="0">
                <a:latin typeface="Amasis MT Pro"/>
              </a:rPr>
              <a:t>     to predict the objects, present in the input with high accuracy.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Amasis MT Pro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Amasis MT Pro"/>
              </a:rPr>
              <a:t>Our aim is to propagate the real time video frames through a trained network to detect the objects present on the  frame.</a:t>
            </a:r>
          </a:p>
          <a:p>
            <a:endParaRPr lang="en-US" dirty="0">
              <a:latin typeface="Amasis MT Pro"/>
            </a:endParaRPr>
          </a:p>
          <a:p>
            <a:endParaRPr lang="en-US" dirty="0">
              <a:latin typeface="Amasis MT Pr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95488"/>
            <a:ext cx="88845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Training Deep Neural Network for Object Detection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4</a:t>
            </a:fld>
            <a:endParaRPr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20D21E7-0809-44C7-755E-09394CDE3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66" y="3909391"/>
            <a:ext cx="6042581" cy="25598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CD5A49-9094-934E-FD18-AC45B2B8489E}"/>
              </a:ext>
            </a:extLst>
          </p:cNvPr>
          <p:cNvSpPr txBox="1"/>
          <p:nvPr/>
        </p:nvSpPr>
        <p:spPr>
          <a:xfrm>
            <a:off x="565610" y="1076348"/>
            <a:ext cx="78760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Three types of layers in a Neural Network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Deep Neural Network (DNN) has high depth i.e., multiple hidden layers</a:t>
            </a:r>
          </a:p>
          <a:p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For training we propagate through the network and predict the result based on the weight values</a:t>
            </a:r>
          </a:p>
          <a:p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We use the error obtained in the prediction to adjust the weight values during back propagation.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Steps involved in training the network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DB8AC-CEB1-5BD4-0795-B97F4B7A0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043" y="1076964"/>
            <a:ext cx="8610600" cy="15388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>
                <a:latin typeface="+mn-lt"/>
              </a:rPr>
              <a:t>Propagation through the layers to predict the result</a:t>
            </a:r>
          </a:p>
          <a:p>
            <a:endParaRPr lang="en-IN" sz="2000">
              <a:latin typeface="+mn-lt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>
                <a:latin typeface="+mn-lt"/>
              </a:rPr>
              <a:t>1. Product of weights with node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>
                <a:latin typeface="+mn-lt"/>
              </a:rPr>
              <a:t>2. Summation of products, add the bias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>
                <a:latin typeface="+mn-lt"/>
              </a:rPr>
              <a:t>3. Pass the result through activation function</a:t>
            </a:r>
            <a:endParaRPr lang="en-US" sz="2000"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35"/>
              </a:lnSpc>
            </a:pPr>
            <a:fld id="{81D60167-4931-47E6-BA6A-407CBD079E47}" type="slidenum">
              <a:rPr dirty="0"/>
              <a:t>5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372A83D-F526-C703-864D-98AEABF62C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686" y="2693895"/>
            <a:ext cx="4635606" cy="2305352"/>
          </a:xfrm>
          <a:prstGeom prst="rect">
            <a:avLst/>
          </a:prstGeom>
        </p:spPr>
      </p:pic>
      <p:pic>
        <p:nvPicPr>
          <p:cNvPr id="8" name="Picture 7" descr="A picture containing text, clock, gauge">
            <a:extLst>
              <a:ext uri="{FF2B5EF4-FFF2-40B4-BE49-F238E27FC236}">
                <a16:creationId xmlns:a16="http://schemas.microsoft.com/office/drawing/2014/main" id="{5AC0FDF2-9FC2-7C25-82A5-D3C57E2C0C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34" y="5146641"/>
            <a:ext cx="5524110" cy="13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8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400-78C8-6B77-F4C2-A2ED654F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492443"/>
          </a:xfrm>
        </p:spPr>
        <p:txBody>
          <a:bodyPr/>
          <a:lstStyle/>
          <a:p>
            <a:r>
              <a:rPr lang="en-IN" dirty="0"/>
              <a:t>Steps involved in training the network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1E5C-B044-9700-441D-446F5C837CD5}"/>
              </a:ext>
            </a:extLst>
          </p:cNvPr>
          <p:cNvSpPr txBox="1"/>
          <p:nvPr/>
        </p:nvSpPr>
        <p:spPr>
          <a:xfrm>
            <a:off x="348002" y="1131564"/>
            <a:ext cx="5534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/>
              <a:t>Loss function:</a:t>
            </a:r>
          </a:p>
          <a:p>
            <a:r>
              <a:rPr lang="en-IN" dirty="0"/>
              <a:t>     </a:t>
            </a:r>
            <a:r>
              <a:rPr lang="en-IN"/>
              <a:t>The prediction error is defined by loss function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How Backpropagation Algorithm Works">
            <a:extLst>
              <a:ext uri="{FF2B5EF4-FFF2-40B4-BE49-F238E27FC236}">
                <a16:creationId xmlns:a16="http://schemas.microsoft.com/office/drawing/2014/main" id="{50E89F1B-EC9F-92B0-07CE-B634EA33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406" y="3748942"/>
            <a:ext cx="4646980" cy="24208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EA9998-936B-4942-F40E-F9F0D12B9720}"/>
              </a:ext>
            </a:extLst>
          </p:cNvPr>
          <p:cNvSpPr txBox="1"/>
          <p:nvPr/>
        </p:nvSpPr>
        <p:spPr>
          <a:xfrm>
            <a:off x="443060" y="2707521"/>
            <a:ext cx="8305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/>
              <a:t>Backpropagation:</a:t>
            </a:r>
          </a:p>
          <a:p>
            <a:pPr algn="ctr"/>
            <a:r>
              <a:rPr lang="en-US" dirty="0"/>
              <a:t> </a:t>
            </a:r>
            <a:r>
              <a:rPr lang="en-US"/>
              <a:t>Distribution of the prediction error to update and optimize the weight values. </a:t>
            </a:r>
            <a:r>
              <a:rPr lang="en-US">
                <a:latin typeface="Calibri" panose="020F0502020204030204" pitchFamily="34" charset="0"/>
              </a:rPr>
              <a:t>The      rule for updating weights on each iteration of Gradient Descent is the following: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C370C-850C-1582-4D80-2A659A52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90" y="1816065"/>
            <a:ext cx="2466304" cy="9337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DC68F-7940-CAB3-DE1F-F370F97E0C6A}"/>
              </a:ext>
            </a:extLst>
          </p:cNvPr>
          <p:cNvSpPr txBox="1"/>
          <p:nvPr/>
        </p:nvSpPr>
        <p:spPr>
          <a:xfrm>
            <a:off x="2293070" y="3251404"/>
            <a:ext cx="458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821DD9-40EF-5533-6D4E-7C7DA3E2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11" y="4296114"/>
            <a:ext cx="2961622" cy="11751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406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5A2-BC28-9AAB-8260-C4A60F83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492443"/>
          </a:xfrm>
        </p:spPr>
        <p:txBody>
          <a:bodyPr/>
          <a:lstStyle/>
          <a:p>
            <a:r>
              <a:rPr lang="en-IN" dirty="0"/>
              <a:t>Convolution Neural Network (CNN)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C0240-1900-B1CD-057F-2859FE944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86" y="1132722"/>
            <a:ext cx="8610600" cy="175432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/>
              <a:t>The models are trained on CNN.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/>
              <a:t>CNN uses simple architecture of where every hidden layers three sub layers.</a:t>
            </a:r>
          </a:p>
          <a:p>
            <a:endParaRPr lang="en-IN" sz="1800" dirty="0"/>
          </a:p>
          <a:p>
            <a:r>
              <a:rPr lang="en-IN" sz="1800" dirty="0"/>
              <a:t>	(Convolution layer + ReLU layer + Pooling layer)</a:t>
            </a:r>
          </a:p>
          <a:p>
            <a:endParaRPr lang="en-US" dirty="0"/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5564D4-6B37-9075-E99D-E5145C3F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3" y="2830809"/>
            <a:ext cx="8499731" cy="2894469"/>
          </a:xfrm>
          <a:prstGeom prst="rect">
            <a:avLst/>
          </a:prstGeom>
          <a:ln w="12700">
            <a:solidFill>
              <a:srgbClr val="19B1E7"/>
            </a:solidFill>
          </a:ln>
        </p:spPr>
      </p:pic>
    </p:spTree>
    <p:extLst>
      <p:ext uri="{BB962C8B-B14F-4D97-AF65-F5344CB8AC3E}">
        <p14:creationId xmlns:p14="http://schemas.microsoft.com/office/powerpoint/2010/main" val="206490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A6A7-E53B-0380-99BB-8856EAF8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492443"/>
          </a:xfrm>
        </p:spPr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1134B-0443-0DD0-A79D-13B87B393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504651"/>
            <a:ext cx="8610600" cy="276999"/>
          </a:xfrm>
        </p:spPr>
        <p:txBody>
          <a:bodyPr/>
          <a:lstStyle/>
          <a:p>
            <a:r>
              <a:rPr lang="en-IN" sz="1800" dirty="0"/>
              <a:t>The input layer is convoluted with a filter kernel to obtain the convoluted layer.</a:t>
            </a:r>
            <a:endParaRPr lang="en-US" sz="1800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A3E4C811-B7B4-C4AB-B4F3-6822831D2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1" y="2979018"/>
            <a:ext cx="2678216" cy="25832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1C389-6787-2306-FA35-CF8E254A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17" y="2994888"/>
            <a:ext cx="5461442" cy="2567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4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F495-1F32-D890-F899-02C9147D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86" y="197865"/>
            <a:ext cx="8625027" cy="492443"/>
          </a:xfrm>
        </p:spPr>
        <p:txBody>
          <a:bodyPr/>
          <a:lstStyle/>
          <a:p>
            <a:r>
              <a:rPr lang="en-IN" dirty="0"/>
              <a:t>ReLU and Pooling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4996A-03B2-4018-74C9-6831CAACA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486" y="2460191"/>
            <a:ext cx="8714832" cy="8309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/>
              <a:t>Pooling Layer</a:t>
            </a:r>
          </a:p>
          <a:p>
            <a:r>
              <a:rPr lang="en-IN" sz="1800" dirty="0"/>
              <a:t>    The layer is further is reduced using pooling.</a:t>
            </a:r>
            <a:r>
              <a:rPr lang="en-US" sz="1800" dirty="0"/>
              <a:t> There are two types of pooling</a:t>
            </a:r>
          </a:p>
          <a:p>
            <a:r>
              <a:rPr lang="en-US" sz="1800" dirty="0"/>
              <a:t>    techniques.</a:t>
            </a:r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285C1-3087-F4DC-71EC-53C452F47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8" y="3593775"/>
            <a:ext cx="3373977" cy="24851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5B04E-D0D5-EA6E-9D89-A703045B1634}"/>
              </a:ext>
            </a:extLst>
          </p:cNvPr>
          <p:cNvSpPr txBox="1"/>
          <p:nvPr/>
        </p:nvSpPr>
        <p:spPr>
          <a:xfrm>
            <a:off x="259486" y="1258487"/>
            <a:ext cx="8064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ReLU Function: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F(x) = max(x,0)      </a:t>
            </a:r>
            <a:r>
              <a:rPr lang="en-US" dirty="0">
                <a:sym typeface="Wingdings" panose="05000000000000000000" pitchFamily="2" charset="2"/>
              </a:rPr>
              <a:t> replaces the negative values to 0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DA95F-3326-9DD8-B5CE-E69CCCE601BF}"/>
              </a:ext>
            </a:extLst>
          </p:cNvPr>
          <p:cNvSpPr txBox="1"/>
          <p:nvPr/>
        </p:nvSpPr>
        <p:spPr>
          <a:xfrm>
            <a:off x="2293070" y="3251404"/>
            <a:ext cx="458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2934D9E-CA16-0DF8-F0F0-A028867A8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49" y="3566812"/>
            <a:ext cx="5102874" cy="24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3FDBF8A78F34AACD21ABCC795A358" ma:contentTypeVersion="13" ma:contentTypeDescription="Create a new document." ma:contentTypeScope="" ma:versionID="1a9d08dccadc2c55d11e6e709836e12a">
  <xsd:schema xmlns:xsd="http://www.w3.org/2001/XMLSchema" xmlns:xs="http://www.w3.org/2001/XMLSchema" xmlns:p="http://schemas.microsoft.com/office/2006/metadata/properties" xmlns:ns3="d734b3ae-3cf7-4e41-b88c-4b4f9852d4ca" xmlns:ns4="f43dd11f-824c-48ad-8964-7a90d5e9b559" targetNamespace="http://schemas.microsoft.com/office/2006/metadata/properties" ma:root="true" ma:fieldsID="3e7570396f5938536bb429507662a10f" ns3:_="" ns4:_="">
    <xsd:import namespace="d734b3ae-3cf7-4e41-b88c-4b4f9852d4ca"/>
    <xsd:import namespace="f43dd11f-824c-48ad-8964-7a90d5e9b55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4b3ae-3cf7-4e41-b88c-4b4f9852d4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dd11f-824c-48ad-8964-7a90d5e9b5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B659C9-6265-42C0-BBBD-F60F6EB53700}">
  <ds:schemaRefs>
    <ds:schemaRef ds:uri="d734b3ae-3cf7-4e41-b88c-4b4f9852d4ca"/>
    <ds:schemaRef ds:uri="f43dd11f-824c-48ad-8964-7a90d5e9b55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AA6424-ADEE-418B-ADED-74143C7527FD}">
  <ds:schemaRefs>
    <ds:schemaRef ds:uri="d734b3ae-3cf7-4e41-b88c-4b4f9852d4ca"/>
    <ds:schemaRef ds:uri="f43dd11f-824c-48ad-8964-7a90d5e9b5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406E5D-6892-4960-837C-F9FBF7CA67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534</Words>
  <Application>Microsoft Office PowerPoint</Application>
  <PresentationFormat>On-screen Show (4:3)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Aharoni</vt:lpstr>
      <vt:lpstr>Amasis MT Pro</vt:lpstr>
      <vt:lpstr>Amasis MT Pro Medium</vt:lpstr>
      <vt:lpstr>Arial</vt:lpstr>
      <vt:lpstr>Arial MT</vt:lpstr>
      <vt:lpstr>Arial Rounded MT Bold</vt:lpstr>
      <vt:lpstr>Calibri</vt:lpstr>
      <vt:lpstr>Franklin Gothic Medium</vt:lpstr>
      <vt:lpstr>Wingdings</vt:lpstr>
      <vt:lpstr>Office Theme</vt:lpstr>
      <vt:lpstr>Real-Time Object Detection and Face Recognition    on Raspberry Pi </vt:lpstr>
      <vt:lpstr>Contents</vt:lpstr>
      <vt:lpstr>Introduction</vt:lpstr>
      <vt:lpstr>Training Deep Neural Network for Object Detection</vt:lpstr>
      <vt:lpstr>Steps involved in training the network</vt:lpstr>
      <vt:lpstr>Steps involved in training the network</vt:lpstr>
      <vt:lpstr>Convolution Neural Network (CNN)</vt:lpstr>
      <vt:lpstr>Convolution layer</vt:lpstr>
      <vt:lpstr>ReLU and Pooling</vt:lpstr>
      <vt:lpstr>Open-CV and Code</vt:lpstr>
      <vt:lpstr>Hardware configuration</vt:lpstr>
      <vt:lpstr>Results</vt:lpstr>
      <vt:lpstr>Results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Anshul Jaiswal</dc:creator>
  <cp:lastModifiedBy>Eklavya Kumar</cp:lastModifiedBy>
  <cp:revision>5</cp:revision>
  <dcterms:created xsi:type="dcterms:W3CDTF">2022-09-29T17:51:53Z</dcterms:created>
  <dcterms:modified xsi:type="dcterms:W3CDTF">2022-10-01T16:04:07Z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2022-09-29T00:00:00Z</vt:filetime>
  </property>
  <property fmtid="{D5CDD505-2E9C-101B-9397-08002B2CF9AE}" pid="5" name="ContentTypeId">
    <vt:lpwstr>0x01010079E3FDBF8A78F34AACD21ABCC795A358</vt:lpwstr>
  </property>
</Properties>
</file>